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60" r:id="rId3"/>
    <p:sldId id="278" r:id="rId4"/>
    <p:sldId id="271" r:id="rId5"/>
    <p:sldId id="258" r:id="rId6"/>
    <p:sldId id="281" r:id="rId7"/>
  </p:sldIdLst>
  <p:sldSz cx="12192000" cy="6858000"/>
  <p:notesSz cx="6858000" cy="9144000"/>
  <p:defaultTextStyle>
    <a:defPPr>
      <a:defRPr lang="nl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FDCAB-54C7-E149-8D2C-CA1792C04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2D17B7-CCEA-E346-8C05-967A79415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CH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EE943-4A9E-5648-9EBA-36AF2BFD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35E90B-537C-A240-BDAE-DA3083C5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5F42AD-5377-5C47-A0DD-04443C84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47352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8213F-01F8-2244-9D7A-13522755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01F9CB-B50F-4A4F-8FDF-E34DE0ACB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F18DCC-B408-A84D-B7B5-629B8C19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6E955F-E60E-1A49-972B-F8D6AD09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61CEC6-5F9D-204B-BD68-C24B861C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26494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A684DB-4827-414E-B70A-67D1EE7DE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91F579-8FCB-084D-9A94-928E21C0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A8E9CA-CC60-5C40-B457-54AA9FB3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B496B0-F074-3A40-BFFC-A18BCE59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F90C35-689C-614B-84FA-CEF64F74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412754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6029C-B905-F547-A99E-5B84350A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B6163-B39E-6641-AEC6-AEB72D67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366DA5-80E6-FB48-A657-446EF5B5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067B91-368E-4743-8E88-790F401E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B5EAF0-28E0-DF43-B4E8-597DC8A3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156694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8EE35-27E3-A944-B135-7467BB8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5E976-384A-084A-B228-9D3930F8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7B8F9E-7A95-C940-AD06-192EA77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C4C534-3CFD-434A-B3D6-C89590CB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08445C-4DAC-2C4A-ACF8-A23D3E0A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12613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5852A-95FC-EE4B-B2D2-2217D736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F9A379-8ABD-9041-8AB4-7EA5A1324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343E8E-570E-8344-BD37-32D6CAE13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EDC63D-54F0-604F-AA72-371599E1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985BE0-2DD0-D94C-AFE5-42BF0059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CFE548-293B-4444-87CA-5E061615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22973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7C8E8-91F3-3847-B200-64A19E42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028BD-863D-3640-BC0A-B1BEB909D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C02140-E064-3442-B2C3-0F85F045A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7B8969-AFF3-E149-B9E2-E7A031D0F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0F3927-2583-584B-89A0-6D5605108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70E744-A0B1-3E40-A32B-3489A81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F8A1BC-2C82-1541-9EFD-95685D09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D24BBE-3246-A840-A0B6-B21E8536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383353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E4055-D515-D74D-A16F-11220FF1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8D46D2-38BD-9843-9451-1F4D9EC4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A6B230-3002-FC45-AD0F-A69EF381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3E51A1-4558-7648-B8D5-8703D234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66454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B4BF138-8B99-D242-B37C-24C0DF0B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963B01-CFE3-6540-A09C-94393884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94887A-BF82-DE48-9985-8859EDB1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201571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38469-DFB7-1B43-8FCC-B9315B48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B798ED-E155-714D-8F42-AA755DE7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CC4E2E-BCBD-8245-851D-DB86BF950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7E47C4-ECD9-C648-8720-AB0505E6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B057BC-99E0-754A-AAD1-41EEF6AA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5EC63C-2442-C04E-9335-893D1DEA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1634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3107F-822C-EB45-B3A9-A1A84213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64628E-6E27-5849-A5A8-8B965CF17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CH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C76B57-369C-7041-8F00-9B825E89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4FACC-46CC-8A4D-B0C8-1B4870E1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2E268C-6714-5A47-AA39-E8898C30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CH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615958-F7DC-F244-A096-D38018CE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111001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32A987-B72C-0E44-97E4-2CE5885F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CH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B1A84B-CD7C-9E40-BE26-EE101BB7B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CH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3A5D94-E2E1-6046-AEB6-4910A2EC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3907-0010-364F-AC61-8A34D9CFC3AC}" type="datetimeFigureOut">
              <a:rPr lang="nl-CH" smtClean="0"/>
              <a:t>20-05-23</a:t>
            </a:fld>
            <a:endParaRPr lang="nl-CH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4E4C92-0457-A84B-8598-5F1459191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CH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E090B-78D3-F042-AD87-74E89B18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32AC-B700-F84B-A11B-3D71CA8E840F}" type="slidenum">
              <a:rPr lang="nl-CH" smtClean="0"/>
              <a:t>‹nr.›</a:t>
            </a:fld>
            <a:endParaRPr lang="nl-CH"/>
          </a:p>
        </p:txBody>
      </p:sp>
    </p:spTree>
    <p:extLst>
      <p:ext uri="{BB962C8B-B14F-4D97-AF65-F5344CB8AC3E}">
        <p14:creationId xmlns:p14="http://schemas.microsoft.com/office/powerpoint/2010/main" val="324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A1EA-EC08-4A45-B989-29BC8062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628" y="773832"/>
            <a:ext cx="7024744" cy="1143000"/>
          </a:xfrm>
        </p:spPr>
        <p:txBody>
          <a:bodyPr>
            <a:normAutofit/>
          </a:bodyPr>
          <a:lstStyle/>
          <a:p>
            <a:r>
              <a:rPr lang="nl-CH" sz="3600" dirty="0"/>
              <a:t>Slide sample Questions online format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FD57B9F-4C8B-0247-A5F0-1CC2147A6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0" y="2364513"/>
            <a:ext cx="7850832" cy="4525963"/>
          </a:xfrm>
        </p:spPr>
        <p:txBody>
          <a:bodyPr>
            <a:norm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MCQ-type questions</a:t>
            </a:r>
          </a:p>
          <a:p>
            <a:pPr marL="811530" lvl="1" indent="-514350">
              <a:buFont typeface="Courier New" panose="02070309020205020404" pitchFamily="49" charset="0"/>
              <a:buChar char="o"/>
            </a:pPr>
            <a:r>
              <a:rPr lang="en-US" dirty="0"/>
              <a:t>For some: more than one correct answer: labeled ‘</a:t>
            </a:r>
            <a:r>
              <a:rPr lang="en-GB" dirty="0"/>
              <a:t>(mark all boxes that apply)</a:t>
            </a:r>
            <a:r>
              <a:rPr lang="en-US" dirty="0"/>
              <a:t>’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Open questions: few word answers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Selection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236048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1) Vitreal aspirate, 7yo German Shepherd dog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6040" y="220273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is the most likely diagnosis (mark all boxes that apply)?</a:t>
            </a:r>
          </a:p>
          <a:p>
            <a:pPr marL="514350" indent="-514350">
              <a:buAutoNum type="alphaLcParenR"/>
            </a:pPr>
            <a:r>
              <a:rPr lang="en-GB" sz="2000" b="1" dirty="0"/>
              <a:t>Bacterial </a:t>
            </a:r>
            <a:r>
              <a:rPr lang="en-GB" sz="2000" b="1" dirty="0" err="1"/>
              <a:t>hyalitis</a:t>
            </a:r>
            <a:endParaRPr lang="en-GB" sz="2000" b="1" dirty="0"/>
          </a:p>
          <a:p>
            <a:pPr marL="514350" indent="-514350">
              <a:buAutoNum type="alphaLcParenR"/>
            </a:pPr>
            <a:r>
              <a:rPr lang="en-GB" sz="2000" dirty="0"/>
              <a:t>Ocular lymphoma</a:t>
            </a:r>
          </a:p>
          <a:p>
            <a:pPr marL="514350" indent="-514350">
              <a:buAutoNum type="alphaLcParenR"/>
            </a:pPr>
            <a:r>
              <a:rPr lang="en-GB" sz="2000" dirty="0"/>
              <a:t>Posterior lens capsule rupture</a:t>
            </a:r>
          </a:p>
          <a:p>
            <a:pPr marL="514350" indent="-514350">
              <a:buAutoNum type="alphaLcParenR"/>
            </a:pPr>
            <a:r>
              <a:rPr lang="en-GB" sz="2000" dirty="0"/>
              <a:t>Metastatic haemangiosarcoma </a:t>
            </a:r>
          </a:p>
        </p:txBody>
      </p:sp>
      <p:pic>
        <p:nvPicPr>
          <p:cNvPr id="5" name="Content Placeholder 4" descr="Vitreous cytology-Sabin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203160"/>
            <a:ext cx="4038600" cy="30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9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628" y="270590"/>
            <a:ext cx="7024744" cy="1143000"/>
          </a:xfrm>
        </p:spPr>
        <p:txBody>
          <a:bodyPr>
            <a:normAutofit/>
          </a:bodyPr>
          <a:lstStyle/>
          <a:p>
            <a:r>
              <a:rPr lang="en-GB" sz="3600" dirty="0"/>
              <a:t>2a) Surgical needles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5943" y="1757081"/>
            <a:ext cx="5040560" cy="5175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Name the needle types:</a:t>
            </a:r>
          </a:p>
          <a:p>
            <a:pPr marL="0" indent="0">
              <a:buNone/>
            </a:pPr>
            <a:r>
              <a:rPr lang="en-GB" sz="2400" dirty="0"/>
              <a:t>1</a:t>
            </a:r>
          </a:p>
          <a:p>
            <a:pPr marL="0" indent="0">
              <a:buNone/>
            </a:pPr>
            <a:r>
              <a:rPr lang="en-GB" sz="2400" dirty="0"/>
              <a:t>2</a:t>
            </a:r>
          </a:p>
          <a:p>
            <a:pPr marL="0" indent="0">
              <a:buNone/>
            </a:pPr>
            <a:r>
              <a:rPr lang="en-GB" sz="2400" dirty="0"/>
              <a:t>3</a:t>
            </a:r>
          </a:p>
          <a:p>
            <a:pPr marL="0" indent="0">
              <a:buNone/>
            </a:pPr>
            <a:r>
              <a:rPr lang="en-GB" sz="2400" dirty="0"/>
              <a:t>4</a:t>
            </a:r>
          </a:p>
          <a:p>
            <a:pPr marL="0" indent="0">
              <a:buNone/>
            </a:pPr>
            <a:r>
              <a:rPr lang="en-GB" sz="2400" b="1" u="sng" dirty="0"/>
              <a:t>Correct answers</a:t>
            </a:r>
          </a:p>
          <a:p>
            <a:pPr marL="0" indent="0">
              <a:buNone/>
            </a:pPr>
            <a:r>
              <a:rPr lang="en-GB" sz="2400" b="1" dirty="0"/>
              <a:t>1 Round bodied</a:t>
            </a:r>
          </a:p>
          <a:p>
            <a:pPr marL="0" indent="0">
              <a:buNone/>
            </a:pPr>
            <a:r>
              <a:rPr lang="en-GB" sz="2400" b="1" dirty="0"/>
              <a:t>2 Cutting </a:t>
            </a:r>
          </a:p>
          <a:p>
            <a:pPr marL="0" indent="0">
              <a:buNone/>
            </a:pPr>
            <a:r>
              <a:rPr lang="en-GB" sz="2400" b="1" dirty="0"/>
              <a:t>3 Reverse cutting </a:t>
            </a:r>
          </a:p>
          <a:p>
            <a:pPr marL="0" indent="0">
              <a:buNone/>
            </a:pPr>
            <a:r>
              <a:rPr lang="en-GB" sz="2400" b="1" dirty="0"/>
              <a:t>4 </a:t>
            </a:r>
            <a:r>
              <a:rPr lang="en-GB" sz="2400" b="1" dirty="0" err="1"/>
              <a:t>Spatulated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1628800"/>
            <a:ext cx="2197555" cy="10377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47" y="2807127"/>
            <a:ext cx="2169023" cy="11083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20" y="4088131"/>
            <a:ext cx="2150493" cy="103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46" y="5218365"/>
            <a:ext cx="2181526" cy="1090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50381" y="1628800"/>
            <a:ext cx="280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1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665751" y="4088131"/>
            <a:ext cx="143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3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57197" y="2835199"/>
            <a:ext cx="143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56402" y="5224722"/>
            <a:ext cx="274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2076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260648"/>
            <a:ext cx="7024744" cy="1143000"/>
          </a:xfrm>
        </p:spPr>
        <p:txBody>
          <a:bodyPr>
            <a:normAutofit/>
          </a:bodyPr>
          <a:lstStyle/>
          <a:p>
            <a:r>
              <a:rPr lang="en-GB" sz="3600" dirty="0"/>
              <a:t>2b) Surgical needles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912" y="1682170"/>
            <a:ext cx="4968552" cy="5175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Of needle types 1 to 4, select the most appropriate for the following tissues:</a:t>
            </a:r>
          </a:p>
          <a:p>
            <a:pPr marL="514350" indent="-514350">
              <a:buAutoNum type="alphaLcParenR"/>
            </a:pPr>
            <a:r>
              <a:rPr lang="en-GB" sz="2400" dirty="0"/>
              <a:t>Cornea</a:t>
            </a:r>
          </a:p>
          <a:p>
            <a:pPr marL="514350" indent="-514350">
              <a:buAutoNum type="alphaLcParenR"/>
            </a:pPr>
            <a:r>
              <a:rPr lang="en-GB" sz="2400" dirty="0"/>
              <a:t>Conjunctiva</a:t>
            </a:r>
          </a:p>
          <a:p>
            <a:pPr marL="514350" indent="-514350">
              <a:buAutoNum type="alphaLcParenR"/>
            </a:pPr>
            <a:r>
              <a:rPr lang="en-GB" sz="2400" dirty="0"/>
              <a:t>Eyelid </a:t>
            </a:r>
          </a:p>
          <a:p>
            <a:pPr marL="0" indent="0">
              <a:buNone/>
            </a:pPr>
            <a:r>
              <a:rPr lang="en-GB" sz="2400" b="1" u="sng" dirty="0"/>
              <a:t>Correct answers</a:t>
            </a:r>
          </a:p>
          <a:p>
            <a:pPr marL="514350" indent="-514350">
              <a:buAutoNum type="alphaLcParenR"/>
            </a:pPr>
            <a:r>
              <a:rPr lang="en-GB" sz="2400" b="1" dirty="0"/>
              <a:t>4</a:t>
            </a:r>
          </a:p>
          <a:p>
            <a:pPr marL="514350" indent="-514350">
              <a:buAutoNum type="alphaLcParenR"/>
            </a:pPr>
            <a:r>
              <a:rPr lang="en-GB" sz="2400" b="1" dirty="0"/>
              <a:t>1</a:t>
            </a:r>
          </a:p>
          <a:p>
            <a:pPr marL="514350" indent="-514350">
              <a:buAutoNum type="alphaLcParenR"/>
            </a:pPr>
            <a:r>
              <a:rPr lang="en-GB" sz="2400" b="1" dirty="0"/>
              <a:t>3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EC603FA-63E7-DC48-AE37-896EC7E8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1628800"/>
            <a:ext cx="2197555" cy="10377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C9CE920-74D0-0F4F-BD36-D9EA69C7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47" y="2807127"/>
            <a:ext cx="2169023" cy="11083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FDB1AA0-95A7-2B46-A1B4-1B8AD81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20" y="4088131"/>
            <a:ext cx="2150493" cy="103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44149BF-95FC-D743-9086-071B02044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46" y="5218365"/>
            <a:ext cx="2181526" cy="1090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D86D4172-E08B-4742-82B1-300D15D8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381" y="1628800"/>
            <a:ext cx="280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1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4A2D0A1-DADB-8A40-B918-2ABCCA4F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751" y="4088131"/>
            <a:ext cx="143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3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FF4943A-25C3-5E46-B26C-25ECCF02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197" y="2835199"/>
            <a:ext cx="143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C46D5C9-70EA-7F4C-A794-C1E17022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402" y="5224722"/>
            <a:ext cx="274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503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247" y="701824"/>
            <a:ext cx="8162217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3) 3yo Min poodle, bilateral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1" y="1897451"/>
            <a:ext cx="4038600" cy="45259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400" dirty="0"/>
              <a:t>What is the correct term for this condition?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u="sng" dirty="0"/>
              <a:t>Answer</a:t>
            </a:r>
          </a:p>
          <a:p>
            <a:pPr marL="0" indent="0">
              <a:buNone/>
            </a:pPr>
            <a:r>
              <a:rPr lang="en-GB" sz="2400" b="1" dirty="0"/>
              <a:t>Lipaemia retinalis </a:t>
            </a:r>
          </a:p>
          <a:p>
            <a:pPr marL="0" indent="0">
              <a:buNone/>
            </a:pPr>
            <a:r>
              <a:rPr lang="en-GB" sz="2400" dirty="0"/>
              <a:t>(lipid retinopathy also acceptable)</a:t>
            </a:r>
          </a:p>
        </p:txBody>
      </p:sp>
      <p:pic>
        <p:nvPicPr>
          <p:cNvPr id="7" name="Picture 4" descr="No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19" y="1882961"/>
            <a:ext cx="370308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361C8-E045-3347-AB25-60C27789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628" y="82495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4. Gonioscopy, two year-old dog</a:t>
            </a:r>
            <a:endParaRPr lang="nl-CH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D1D1CC-FE65-9C45-B396-002F3CD4F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592" y="2130551"/>
            <a:ext cx="763284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CH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box(es) should you tick on the ECVO certificate of eye examination form? (mark all boxes that apply)</a:t>
            </a:r>
            <a:endParaRPr lang="en-US" altLang="nl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altLang="nl-CH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ICAA PLA: severe</a:t>
            </a:r>
          </a:p>
          <a:p>
            <a:pPr marL="342900" indent="-342900">
              <a:buFontTx/>
              <a:buAutoNum type="alphaUcPeriod"/>
            </a:pPr>
            <a:r>
              <a:rPr lang="en-US" altLang="nl-CH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ICA </a:t>
            </a:r>
            <a:r>
              <a:rPr lang="en-US" altLang="nl-CH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(width): </a:t>
            </a:r>
            <a:r>
              <a:rPr lang="en-US" altLang="nl-CH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</a:p>
          <a:p>
            <a:pPr marL="342900" indent="-342900">
              <a:buFontTx/>
              <a:buAutoNum type="alphaUcPeriod"/>
            </a:pPr>
            <a:r>
              <a:rPr lang="en-US" altLang="nl-CH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nl-CH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IridoCorneal</a:t>
            </a:r>
            <a:r>
              <a:rPr lang="en-US" altLang="nl-CH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Angle Abnormality: severe</a:t>
            </a:r>
          </a:p>
          <a:p>
            <a:pPr lvl="0"/>
            <a:r>
              <a:rPr lang="en-US" altLang="nl-CH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   8. </a:t>
            </a:r>
            <a:r>
              <a:rPr lang="en-US" altLang="nl-CH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IridoCorneal</a:t>
            </a:r>
            <a:r>
              <a:rPr lang="en-US" altLang="nl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Angle Abnormality: moderate</a:t>
            </a:r>
          </a:p>
          <a:p>
            <a:endParaRPr lang="en-US" altLang="nl-CH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66D2169-AADC-BD4A-88B9-4AFA2E99E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2"/>
          <a:stretch/>
        </p:blipFill>
        <p:spPr bwMode="auto">
          <a:xfrm>
            <a:off x="5554955" y="3429000"/>
            <a:ext cx="4615464" cy="29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9E9B4D9-42FA-054E-8D3D-F6304147E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31037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CH"/>
          </a:p>
        </p:txBody>
      </p:sp>
      <p:pic>
        <p:nvPicPr>
          <p:cNvPr id="8" name="Picture 2" descr="No5">
            <a:extLst>
              <a:ext uri="{FF2B5EF4-FFF2-40B4-BE49-F238E27FC236}">
                <a16:creationId xmlns:a16="http://schemas.microsoft.com/office/drawing/2014/main" id="{39514FAB-A1CA-D14C-A698-C49EFF1E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61" y="3738912"/>
            <a:ext cx="3002427" cy="26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344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Macintosh PowerPoint</Application>
  <PresentationFormat>Breedbeeld</PresentationFormat>
  <Paragraphs>52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Times New Roman</vt:lpstr>
      <vt:lpstr>Kantoorthema</vt:lpstr>
      <vt:lpstr>Slide sample Questions online format</vt:lpstr>
      <vt:lpstr>1) Vitreal aspirate, 7yo German Shepherd dog</vt:lpstr>
      <vt:lpstr>2a) Surgical needles</vt:lpstr>
      <vt:lpstr>2b) Surgical needles</vt:lpstr>
      <vt:lpstr>3) 3yo Min poodle, bilateral changes</vt:lpstr>
      <vt:lpstr>4. Gonioscopy, two year-old dog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sample Questions online format</dc:title>
  <dc:creator>Microsoft Office User2</dc:creator>
  <cp:lastModifiedBy>Microsoft Office User2</cp:lastModifiedBy>
  <cp:revision>1</cp:revision>
  <dcterms:created xsi:type="dcterms:W3CDTF">2023-05-20T09:38:54Z</dcterms:created>
  <dcterms:modified xsi:type="dcterms:W3CDTF">2023-05-20T09:40:10Z</dcterms:modified>
</cp:coreProperties>
</file>