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71" r:id="rId4"/>
    <p:sldId id="272" r:id="rId5"/>
    <p:sldId id="260" r:id="rId6"/>
    <p:sldId id="262" r:id="rId7"/>
    <p:sldId id="278" r:id="rId8"/>
    <p:sldId id="27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67204F-7C0F-4240-B516-BAD331DCA067}" type="datetimeFigureOut">
              <a:rPr lang="en-GB" smtClean="0"/>
              <a:t>07/01/2025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4273B8-061E-41DA-9543-930B541B6857}" type="slidenum">
              <a:rPr lang="en-GB" smtClean="0"/>
              <a:t>‹nr.›</a:t>
            </a:fld>
            <a:endParaRPr lang="en-GB"/>
          </a:p>
        </p:txBody>
      </p:sp>
    </p:spTree>
    <p:extLst>
      <p:ext uri="{BB962C8B-B14F-4D97-AF65-F5344CB8AC3E}">
        <p14:creationId xmlns:p14="http://schemas.microsoft.com/office/powerpoint/2010/main" val="13851559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1/7/25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1/7/25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1/7/25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3200"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838200"/>
            <a:ext cx="7772400" cy="1470025"/>
          </a:xfrm>
        </p:spPr>
        <p:txBody>
          <a:bodyPr/>
          <a:lstStyle/>
          <a:p>
            <a:r>
              <a:rPr lang="en-GB" dirty="0"/>
              <a:t>ECVO exam</a:t>
            </a:r>
            <a:br>
              <a:rPr lang="en-GB" dirty="0"/>
            </a:br>
            <a:r>
              <a:rPr lang="en-GB" dirty="0"/>
              <a:t>MCQ sample questions</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366645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2239962"/>
          </a:xfrm>
        </p:spPr>
        <p:txBody>
          <a:bodyPr>
            <a:normAutofit/>
          </a:bodyPr>
          <a:lstStyle/>
          <a:p>
            <a:pPr algn="l"/>
            <a:r>
              <a:rPr lang="nl-NL" sz="2800" dirty="0"/>
              <a:t>According </a:t>
            </a:r>
            <a:r>
              <a:rPr lang="nl-NL" sz="2800" dirty="0" err="1"/>
              <a:t>to</a:t>
            </a:r>
            <a:r>
              <a:rPr lang="nl-NL" sz="2800" dirty="0"/>
              <a:t> </a:t>
            </a:r>
            <a:r>
              <a:rPr lang="nl-NL" sz="2800" dirty="0" err="1"/>
              <a:t>Gelatt´s</a:t>
            </a:r>
            <a:r>
              <a:rPr lang="nl-NL" sz="2800" dirty="0"/>
              <a:t> </a:t>
            </a:r>
            <a:r>
              <a:rPr lang="nl-NL" sz="2800" dirty="0" err="1"/>
              <a:t>Veterinary</a:t>
            </a:r>
            <a:r>
              <a:rPr lang="nl-NL" sz="2800" dirty="0"/>
              <a:t> </a:t>
            </a:r>
            <a:r>
              <a:rPr lang="nl-NL" sz="2800" dirty="0" err="1"/>
              <a:t>Ophthalmology</a:t>
            </a:r>
            <a:r>
              <a:rPr lang="nl-NL" sz="2800" dirty="0"/>
              <a:t> 6th ed., </a:t>
            </a:r>
            <a:r>
              <a:rPr lang="en-GB" sz="2800" dirty="0"/>
              <a:t>which one of the following bones contribute to the orbit in the horse but not in cattle?</a:t>
            </a:r>
            <a:br>
              <a:rPr lang="en-GB" sz="2800" dirty="0"/>
            </a:br>
            <a:endParaRPr lang="en-GB" sz="2800" dirty="0"/>
          </a:p>
        </p:txBody>
      </p:sp>
      <p:sp>
        <p:nvSpPr>
          <p:cNvPr id="3" name="Content Placeholder 2"/>
          <p:cNvSpPr>
            <a:spLocks noGrp="1"/>
          </p:cNvSpPr>
          <p:nvPr>
            <p:ph idx="1"/>
          </p:nvPr>
        </p:nvSpPr>
        <p:spPr>
          <a:xfrm>
            <a:off x="609600" y="2362200"/>
            <a:ext cx="6400800" cy="1981200"/>
          </a:xfrm>
        </p:spPr>
        <p:txBody>
          <a:bodyPr>
            <a:normAutofit/>
          </a:bodyPr>
          <a:lstStyle/>
          <a:p>
            <a:r>
              <a:rPr lang="en-US" dirty="0"/>
              <a:t>a) Zygomatic.	</a:t>
            </a:r>
          </a:p>
          <a:p>
            <a:r>
              <a:rPr lang="en-US" dirty="0"/>
              <a:t>b) Maxillary.	</a:t>
            </a:r>
          </a:p>
          <a:p>
            <a:r>
              <a:rPr lang="en-US" dirty="0"/>
              <a:t>c) Sphenoid.</a:t>
            </a:r>
          </a:p>
          <a:p>
            <a:r>
              <a:rPr lang="en-US" dirty="0"/>
              <a:t>d) Temporal.</a:t>
            </a:r>
            <a:endParaRPr lang="en-GB" dirty="0"/>
          </a:p>
        </p:txBody>
      </p:sp>
      <p:sp>
        <p:nvSpPr>
          <p:cNvPr id="4" name="Tekstvak 3">
            <a:extLst>
              <a:ext uri="{FF2B5EF4-FFF2-40B4-BE49-F238E27FC236}">
                <a16:creationId xmlns:a16="http://schemas.microsoft.com/office/drawing/2014/main" id="{47D95792-883D-F2BC-C153-70146DD0EEA2}"/>
              </a:ext>
            </a:extLst>
          </p:cNvPr>
          <p:cNvSpPr txBox="1"/>
          <p:nvPr/>
        </p:nvSpPr>
        <p:spPr>
          <a:xfrm>
            <a:off x="38100" y="34159"/>
            <a:ext cx="838200" cy="369332"/>
          </a:xfrm>
          <a:prstGeom prst="rect">
            <a:avLst/>
          </a:prstGeom>
          <a:noFill/>
        </p:spPr>
        <p:txBody>
          <a:bodyPr wrap="square" rtlCol="0">
            <a:spAutoFit/>
          </a:bodyPr>
          <a:lstStyle/>
          <a:p>
            <a:r>
              <a:rPr lang="nl-CH" dirty="0"/>
              <a:t>1</a:t>
            </a:r>
          </a:p>
        </p:txBody>
      </p:sp>
    </p:spTree>
    <p:extLst>
      <p:ext uri="{BB962C8B-B14F-4D97-AF65-F5344CB8AC3E}">
        <p14:creationId xmlns:p14="http://schemas.microsoft.com/office/powerpoint/2010/main" val="27407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458200" cy="2316162"/>
          </a:xfrm>
        </p:spPr>
        <p:txBody>
          <a:bodyPr>
            <a:normAutofit fontScale="90000"/>
          </a:bodyPr>
          <a:lstStyle/>
          <a:p>
            <a:r>
              <a:rPr lang="en-GB" sz="2000" i="1" dirty="0"/>
              <a:t>Reference: </a:t>
            </a:r>
            <a:r>
              <a:rPr lang="en-GB" sz="2000" i="1" dirty="0" err="1"/>
              <a:t>Kubai</a:t>
            </a:r>
            <a:r>
              <a:rPr lang="en-GB" sz="2000" i="1" dirty="0"/>
              <a:t> et al. (AJVR 2008)</a:t>
            </a:r>
            <a:r>
              <a:rPr lang="en-GB" sz="2000" dirty="0"/>
              <a:t> </a:t>
            </a:r>
            <a:r>
              <a:rPr lang="en-GB" sz="2000" i="1" dirty="0"/>
              <a:t>‘Refractive states of eyes and association between ametropia and breed in dogs’</a:t>
            </a:r>
            <a:br>
              <a:rPr lang="en-GB" sz="2000" i="1" dirty="0"/>
            </a:br>
            <a:br>
              <a:rPr lang="en-GB" dirty="0"/>
            </a:br>
            <a:r>
              <a:rPr lang="en-GB" sz="2800" dirty="0"/>
              <a:t>According to the above article, what, if any, overall association between myopia and age was observed in dogs? The </a:t>
            </a:r>
            <a:r>
              <a:rPr lang="nl-NL" sz="2800" dirty="0" err="1"/>
              <a:t>degree</a:t>
            </a:r>
            <a:r>
              <a:rPr lang="nl-NL" sz="2800" dirty="0"/>
              <a:t> of </a:t>
            </a:r>
            <a:r>
              <a:rPr lang="nl-NL" sz="2800" dirty="0" err="1"/>
              <a:t>myopia</a:t>
            </a:r>
            <a:r>
              <a:rPr lang="nl-NL" sz="2800" dirty="0"/>
              <a:t> </a:t>
            </a:r>
            <a:endParaRPr lang="en-GB" sz="2800" dirty="0"/>
          </a:p>
        </p:txBody>
      </p:sp>
      <p:sp>
        <p:nvSpPr>
          <p:cNvPr id="3" name="Content Placeholder 2"/>
          <p:cNvSpPr>
            <a:spLocks noGrp="1"/>
          </p:cNvSpPr>
          <p:nvPr>
            <p:ph idx="1"/>
          </p:nvPr>
        </p:nvSpPr>
        <p:spPr>
          <a:xfrm>
            <a:off x="609600" y="3322637"/>
            <a:ext cx="8077200" cy="3382963"/>
          </a:xfrm>
        </p:spPr>
        <p:txBody>
          <a:bodyPr/>
          <a:lstStyle/>
          <a:p>
            <a:r>
              <a:rPr lang="en-GB" dirty="0"/>
              <a:t>a) was high and </a:t>
            </a:r>
            <a:r>
              <a:rPr lang="nl-NL" dirty="0" err="1"/>
              <a:t>remained</a:t>
            </a:r>
            <a:r>
              <a:rPr lang="nl-NL" dirty="0"/>
              <a:t> </a:t>
            </a:r>
            <a:r>
              <a:rPr lang="nl-NL" dirty="0" err="1"/>
              <a:t>unchanged</a:t>
            </a:r>
            <a:r>
              <a:rPr lang="nl-NL" dirty="0"/>
              <a:t> </a:t>
            </a:r>
            <a:r>
              <a:rPr lang="nl-NL" dirty="0" err="1"/>
              <a:t>with</a:t>
            </a:r>
            <a:r>
              <a:rPr lang="nl-NL" dirty="0"/>
              <a:t> </a:t>
            </a:r>
            <a:r>
              <a:rPr lang="nl-NL" dirty="0" err="1"/>
              <a:t>increasing</a:t>
            </a:r>
            <a:r>
              <a:rPr lang="nl-NL" dirty="0"/>
              <a:t> </a:t>
            </a:r>
            <a:r>
              <a:rPr lang="nl-NL" dirty="0" err="1"/>
              <a:t>age</a:t>
            </a:r>
            <a:r>
              <a:rPr lang="en-GB" dirty="0"/>
              <a:t>.</a:t>
            </a:r>
          </a:p>
          <a:p>
            <a:r>
              <a:rPr lang="en-GB" dirty="0"/>
              <a:t>b) was low and </a:t>
            </a:r>
            <a:r>
              <a:rPr lang="nl-NL" dirty="0" err="1"/>
              <a:t>remained</a:t>
            </a:r>
            <a:r>
              <a:rPr lang="nl-NL" dirty="0"/>
              <a:t> </a:t>
            </a:r>
            <a:r>
              <a:rPr lang="nl-NL" dirty="0" err="1"/>
              <a:t>unchanged</a:t>
            </a:r>
            <a:r>
              <a:rPr lang="nl-NL" dirty="0"/>
              <a:t> </a:t>
            </a:r>
            <a:r>
              <a:rPr lang="nl-NL" dirty="0" err="1"/>
              <a:t>with</a:t>
            </a:r>
            <a:r>
              <a:rPr lang="nl-NL" dirty="0"/>
              <a:t> </a:t>
            </a:r>
            <a:r>
              <a:rPr lang="nl-NL" dirty="0" err="1"/>
              <a:t>increasing</a:t>
            </a:r>
            <a:r>
              <a:rPr lang="nl-NL" dirty="0"/>
              <a:t> </a:t>
            </a:r>
            <a:r>
              <a:rPr lang="nl-NL" dirty="0" err="1"/>
              <a:t>age</a:t>
            </a:r>
            <a:r>
              <a:rPr lang="en-GB" dirty="0"/>
              <a:t>.</a:t>
            </a:r>
          </a:p>
          <a:p>
            <a:r>
              <a:rPr lang="en-GB" dirty="0"/>
              <a:t>c) was high and </a:t>
            </a:r>
            <a:r>
              <a:rPr lang="nl-NL" dirty="0" err="1"/>
              <a:t>decreased</a:t>
            </a:r>
            <a:r>
              <a:rPr lang="nl-NL" dirty="0"/>
              <a:t> </a:t>
            </a:r>
            <a:r>
              <a:rPr lang="nl-NL" dirty="0" err="1"/>
              <a:t>with</a:t>
            </a:r>
            <a:r>
              <a:rPr lang="nl-NL" dirty="0"/>
              <a:t> </a:t>
            </a:r>
            <a:r>
              <a:rPr lang="nl-NL" dirty="0" err="1"/>
              <a:t>increasing</a:t>
            </a:r>
            <a:r>
              <a:rPr lang="nl-NL" dirty="0"/>
              <a:t> </a:t>
            </a:r>
            <a:r>
              <a:rPr lang="nl-NL" dirty="0" err="1"/>
              <a:t>age</a:t>
            </a:r>
            <a:r>
              <a:rPr lang="en-GB" dirty="0"/>
              <a:t>.</a:t>
            </a:r>
          </a:p>
          <a:p>
            <a:r>
              <a:rPr lang="en-GB" dirty="0"/>
              <a:t>d) was low and </a:t>
            </a:r>
            <a:r>
              <a:rPr lang="nl-NL" dirty="0" err="1"/>
              <a:t>increased</a:t>
            </a:r>
            <a:r>
              <a:rPr lang="nl-NL" dirty="0"/>
              <a:t> </a:t>
            </a:r>
            <a:r>
              <a:rPr lang="nl-NL" dirty="0" err="1"/>
              <a:t>with</a:t>
            </a:r>
            <a:r>
              <a:rPr lang="nl-NL" dirty="0"/>
              <a:t> </a:t>
            </a:r>
            <a:r>
              <a:rPr lang="nl-NL" dirty="0" err="1"/>
              <a:t>increasing</a:t>
            </a:r>
            <a:r>
              <a:rPr lang="nl-NL" dirty="0"/>
              <a:t> </a:t>
            </a:r>
            <a:r>
              <a:rPr lang="nl-NL" dirty="0" err="1"/>
              <a:t>age</a:t>
            </a:r>
            <a:r>
              <a:rPr lang="en-GB" dirty="0"/>
              <a:t>.</a:t>
            </a:r>
          </a:p>
        </p:txBody>
      </p:sp>
      <p:sp>
        <p:nvSpPr>
          <p:cNvPr id="4" name="Tekstvak 3">
            <a:extLst>
              <a:ext uri="{FF2B5EF4-FFF2-40B4-BE49-F238E27FC236}">
                <a16:creationId xmlns:a16="http://schemas.microsoft.com/office/drawing/2014/main" id="{BF1C0C04-9E3F-71B1-90D3-50106DF24B42}"/>
              </a:ext>
            </a:extLst>
          </p:cNvPr>
          <p:cNvSpPr txBox="1"/>
          <p:nvPr/>
        </p:nvSpPr>
        <p:spPr>
          <a:xfrm>
            <a:off x="38100" y="34159"/>
            <a:ext cx="838200" cy="369332"/>
          </a:xfrm>
          <a:prstGeom prst="rect">
            <a:avLst/>
          </a:prstGeom>
          <a:noFill/>
        </p:spPr>
        <p:txBody>
          <a:bodyPr wrap="square" rtlCol="0">
            <a:spAutoFit/>
          </a:bodyPr>
          <a:lstStyle/>
          <a:p>
            <a:r>
              <a:rPr lang="nl-CH" dirty="0"/>
              <a:t>2</a:t>
            </a:r>
          </a:p>
        </p:txBody>
      </p:sp>
    </p:spTree>
    <p:extLst>
      <p:ext uri="{BB962C8B-B14F-4D97-AF65-F5344CB8AC3E}">
        <p14:creationId xmlns:p14="http://schemas.microsoft.com/office/powerpoint/2010/main" val="4089924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537"/>
            <a:ext cx="8458200" cy="2087562"/>
          </a:xfrm>
        </p:spPr>
        <p:txBody>
          <a:bodyPr>
            <a:noAutofit/>
          </a:bodyPr>
          <a:lstStyle/>
          <a:p>
            <a:r>
              <a:rPr lang="nl-NL" sz="2000" i="1" dirty="0"/>
              <a:t>Reference: </a:t>
            </a:r>
            <a:r>
              <a:rPr lang="en-GB" sz="2000" i="1" dirty="0"/>
              <a:t>May et al. (Exp Eye Res, 2008) ‘Choroidal microcirculation in Abyssinian cats with hereditary rod-cone degeneration’</a:t>
            </a:r>
            <a:br>
              <a:rPr lang="en-GB" sz="1600" i="1" dirty="0"/>
            </a:br>
            <a:br>
              <a:rPr lang="en-GB" sz="1600" dirty="0"/>
            </a:br>
            <a:r>
              <a:rPr lang="en-GB" sz="2800" dirty="0"/>
              <a:t>According to the above article, what potential role might the tapetum have in cats with hereditary retinal degeneration? The tapetum lucidum might</a:t>
            </a:r>
          </a:p>
        </p:txBody>
      </p:sp>
      <p:sp>
        <p:nvSpPr>
          <p:cNvPr id="3" name="Content Placeholder 2"/>
          <p:cNvSpPr>
            <a:spLocks noGrp="1"/>
          </p:cNvSpPr>
          <p:nvPr>
            <p:ph idx="1"/>
          </p:nvPr>
        </p:nvSpPr>
        <p:spPr>
          <a:xfrm>
            <a:off x="381000" y="2819400"/>
            <a:ext cx="8305800" cy="3611563"/>
          </a:xfrm>
        </p:spPr>
        <p:txBody>
          <a:bodyPr/>
          <a:lstStyle/>
          <a:p>
            <a:pPr marL="457200" indent="-457200">
              <a:buAutoNum type="alphaLcParenR"/>
            </a:pPr>
            <a:r>
              <a:rPr lang="en-GB" dirty="0"/>
              <a:t>increase oxidative damage to the RPE and choriocapillaris </a:t>
            </a:r>
          </a:p>
          <a:p>
            <a:pPr marL="457200" indent="-457200">
              <a:buAutoNum type="alphaLcParenR"/>
            </a:pPr>
            <a:r>
              <a:rPr lang="en-GB" dirty="0"/>
              <a:t>increase blue light induced ionisation of RPE cells</a:t>
            </a:r>
          </a:p>
          <a:p>
            <a:pPr marL="457200" indent="-457200">
              <a:buAutoNum type="alphaLcParenR"/>
            </a:pPr>
            <a:r>
              <a:rPr lang="en-GB" dirty="0"/>
              <a:t>protect the RPE and choriocapillaris from degeneration</a:t>
            </a:r>
          </a:p>
          <a:p>
            <a:pPr marL="457200" indent="-457200">
              <a:buAutoNum type="alphaLcParenR"/>
            </a:pPr>
            <a:r>
              <a:rPr lang="en-GB" dirty="0"/>
              <a:t>increase regenerative blood flow in the choriocapillaris</a:t>
            </a:r>
          </a:p>
        </p:txBody>
      </p:sp>
      <p:sp>
        <p:nvSpPr>
          <p:cNvPr id="4" name="Tekstvak 3">
            <a:extLst>
              <a:ext uri="{FF2B5EF4-FFF2-40B4-BE49-F238E27FC236}">
                <a16:creationId xmlns:a16="http://schemas.microsoft.com/office/drawing/2014/main" id="{1CC90102-2207-1003-558A-DD8FB425868E}"/>
              </a:ext>
            </a:extLst>
          </p:cNvPr>
          <p:cNvSpPr txBox="1"/>
          <p:nvPr/>
        </p:nvSpPr>
        <p:spPr>
          <a:xfrm>
            <a:off x="38100" y="153871"/>
            <a:ext cx="838200" cy="369332"/>
          </a:xfrm>
          <a:prstGeom prst="rect">
            <a:avLst/>
          </a:prstGeom>
          <a:noFill/>
        </p:spPr>
        <p:txBody>
          <a:bodyPr wrap="square" rtlCol="0">
            <a:spAutoFit/>
          </a:bodyPr>
          <a:lstStyle/>
          <a:p>
            <a:r>
              <a:rPr lang="nl-CH" dirty="0"/>
              <a:t>3</a:t>
            </a:r>
          </a:p>
        </p:txBody>
      </p:sp>
    </p:spTree>
    <p:extLst>
      <p:ext uri="{BB962C8B-B14F-4D97-AF65-F5344CB8AC3E}">
        <p14:creationId xmlns:p14="http://schemas.microsoft.com/office/powerpoint/2010/main" val="3005888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4400" cy="2239962"/>
          </a:xfrm>
        </p:spPr>
        <p:txBody>
          <a:bodyPr>
            <a:normAutofit fontScale="90000"/>
          </a:bodyPr>
          <a:lstStyle/>
          <a:p>
            <a:pPr>
              <a:spcBef>
                <a:spcPts val="600"/>
              </a:spcBef>
            </a:pPr>
            <a:r>
              <a:rPr lang="en-GB" dirty="0"/>
              <a:t>Streak retinoscopy (</a:t>
            </a:r>
            <a:r>
              <a:rPr lang="en-GB" dirty="0" err="1"/>
              <a:t>skiascopy</a:t>
            </a:r>
            <a:r>
              <a:rPr lang="en-GB" dirty="0"/>
              <a:t>) is performed in a dog at a working distance of 66 cm. Neutralization is seen in the horizontal meridian at +2 </a:t>
            </a:r>
            <a:r>
              <a:rPr lang="en-GB" dirty="0" err="1"/>
              <a:t>Diopters</a:t>
            </a:r>
            <a:r>
              <a:rPr lang="en-GB" dirty="0"/>
              <a:t> and in the vertical meridian at +0.5 </a:t>
            </a:r>
            <a:r>
              <a:rPr lang="en-GB" dirty="0" err="1"/>
              <a:t>Diopters</a:t>
            </a:r>
            <a:r>
              <a:rPr lang="en-GB" dirty="0"/>
              <a:t>.</a:t>
            </a:r>
            <a:r>
              <a:rPr lang="en-GB" sz="1000" dirty="0"/>
              <a:t> </a:t>
            </a:r>
            <a:br>
              <a:rPr lang="en-GB" sz="1000" dirty="0"/>
            </a:br>
            <a:br>
              <a:rPr lang="en-GB" sz="1000" dirty="0"/>
            </a:br>
            <a:r>
              <a:rPr lang="en-GB" dirty="0"/>
              <a:t>This eye should be classified as:</a:t>
            </a:r>
          </a:p>
        </p:txBody>
      </p:sp>
      <p:sp>
        <p:nvSpPr>
          <p:cNvPr id="3" name="Content Placeholder 2"/>
          <p:cNvSpPr>
            <a:spLocks noGrp="1"/>
          </p:cNvSpPr>
          <p:nvPr>
            <p:ph idx="1"/>
          </p:nvPr>
        </p:nvSpPr>
        <p:spPr>
          <a:xfrm>
            <a:off x="533400" y="2819400"/>
            <a:ext cx="8153400" cy="3306763"/>
          </a:xfrm>
        </p:spPr>
        <p:txBody>
          <a:bodyPr/>
          <a:lstStyle/>
          <a:p>
            <a:r>
              <a:rPr lang="en-US" dirty="0"/>
              <a:t>a) Astigmatic.	</a:t>
            </a:r>
          </a:p>
          <a:p>
            <a:r>
              <a:rPr lang="en-US" dirty="0"/>
              <a:t>b) Myopic.	</a:t>
            </a:r>
          </a:p>
          <a:p>
            <a:r>
              <a:rPr lang="en-US" dirty="0"/>
              <a:t>c) Hyperopic.	</a:t>
            </a:r>
          </a:p>
          <a:p>
            <a:r>
              <a:rPr lang="en-US" dirty="0"/>
              <a:t>d) Anisometropic.</a:t>
            </a:r>
            <a:endParaRPr lang="en-GB" dirty="0"/>
          </a:p>
        </p:txBody>
      </p:sp>
      <p:sp>
        <p:nvSpPr>
          <p:cNvPr id="5" name="Tekstvak 4">
            <a:extLst>
              <a:ext uri="{FF2B5EF4-FFF2-40B4-BE49-F238E27FC236}">
                <a16:creationId xmlns:a16="http://schemas.microsoft.com/office/drawing/2014/main" id="{3B82754E-AC23-B267-9989-0A6C33AF66F6}"/>
              </a:ext>
            </a:extLst>
          </p:cNvPr>
          <p:cNvSpPr txBox="1"/>
          <p:nvPr/>
        </p:nvSpPr>
        <p:spPr>
          <a:xfrm>
            <a:off x="38100" y="34159"/>
            <a:ext cx="838200" cy="369332"/>
          </a:xfrm>
          <a:prstGeom prst="rect">
            <a:avLst/>
          </a:prstGeom>
          <a:noFill/>
        </p:spPr>
        <p:txBody>
          <a:bodyPr wrap="square" rtlCol="0">
            <a:spAutoFit/>
          </a:bodyPr>
          <a:lstStyle/>
          <a:p>
            <a:r>
              <a:rPr lang="nl-CH" dirty="0"/>
              <a:t>4</a:t>
            </a:r>
          </a:p>
        </p:txBody>
      </p:sp>
    </p:spTree>
    <p:extLst>
      <p:ext uri="{BB962C8B-B14F-4D97-AF65-F5344CB8AC3E}">
        <p14:creationId xmlns:p14="http://schemas.microsoft.com/office/powerpoint/2010/main" val="4003851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7875"/>
            <a:ext cx="8458200" cy="2925762"/>
          </a:xfrm>
        </p:spPr>
        <p:txBody>
          <a:bodyPr>
            <a:normAutofit fontScale="90000"/>
          </a:bodyPr>
          <a:lstStyle/>
          <a:p>
            <a:r>
              <a:rPr lang="en-GB" dirty="0"/>
              <a:t>You examine a dog with anisocoria. The left pupil is normal but the right pupil is moderately dilated in ambient light. Light into either eye constricts the left but not the right pupil. In darkness the left pupil becomes maximally dilated and the right pupil remains moderately dilated.</a:t>
            </a:r>
            <a:r>
              <a:rPr lang="en-GB" sz="1100" dirty="0"/>
              <a:t> </a:t>
            </a:r>
            <a:br>
              <a:rPr lang="en-GB" sz="1100" dirty="0"/>
            </a:br>
            <a:br>
              <a:rPr lang="en-GB" sz="1100" dirty="0"/>
            </a:br>
            <a:r>
              <a:rPr lang="nl-NL" sz="3200" dirty="0"/>
              <a:t>According </a:t>
            </a:r>
            <a:r>
              <a:rPr lang="nl-NL" sz="3200" dirty="0" err="1"/>
              <a:t>to</a:t>
            </a:r>
            <a:r>
              <a:rPr lang="nl-NL" sz="3200" dirty="0"/>
              <a:t> </a:t>
            </a:r>
            <a:r>
              <a:rPr lang="nl-NL" sz="3200" dirty="0" err="1"/>
              <a:t>Gelatt´s</a:t>
            </a:r>
            <a:r>
              <a:rPr lang="nl-NL" sz="3200" dirty="0"/>
              <a:t> </a:t>
            </a:r>
            <a:r>
              <a:rPr lang="nl-NL" sz="3200" dirty="0" err="1"/>
              <a:t>Veterinary</a:t>
            </a:r>
            <a:r>
              <a:rPr lang="nl-NL" sz="3200" dirty="0"/>
              <a:t> </a:t>
            </a:r>
            <a:r>
              <a:rPr lang="nl-NL" sz="3200" dirty="0" err="1"/>
              <a:t>Ophthalmology</a:t>
            </a:r>
            <a:r>
              <a:rPr lang="nl-NL" sz="3200" dirty="0"/>
              <a:t> 6th ed., t</a:t>
            </a:r>
            <a:r>
              <a:rPr lang="en-GB" dirty="0"/>
              <a:t>he most likely location for the lesion is the:</a:t>
            </a:r>
            <a:br>
              <a:rPr lang="en-GB" dirty="0"/>
            </a:br>
            <a:endParaRPr lang="en-GB" dirty="0"/>
          </a:p>
        </p:txBody>
      </p:sp>
      <p:sp>
        <p:nvSpPr>
          <p:cNvPr id="3" name="Content Placeholder 2"/>
          <p:cNvSpPr>
            <a:spLocks noGrp="1"/>
          </p:cNvSpPr>
          <p:nvPr>
            <p:ph idx="1"/>
          </p:nvPr>
        </p:nvSpPr>
        <p:spPr>
          <a:xfrm>
            <a:off x="533400" y="3703637"/>
            <a:ext cx="8077200" cy="2620963"/>
          </a:xfrm>
        </p:spPr>
        <p:txBody>
          <a:bodyPr/>
          <a:lstStyle/>
          <a:p>
            <a:endParaRPr lang="en-US" dirty="0"/>
          </a:p>
          <a:p>
            <a:r>
              <a:rPr lang="en-US" dirty="0"/>
              <a:t>a) Right optic nerve.	</a:t>
            </a:r>
          </a:p>
          <a:p>
            <a:r>
              <a:rPr lang="en-US" dirty="0"/>
              <a:t>b) Right optic tract.	</a:t>
            </a:r>
          </a:p>
          <a:p>
            <a:r>
              <a:rPr lang="en-US" dirty="0"/>
              <a:t>c) Right oculomotor nucleus.	</a:t>
            </a:r>
          </a:p>
          <a:p>
            <a:r>
              <a:rPr lang="en-US" dirty="0"/>
              <a:t>d) Right ciliary ganglion.</a:t>
            </a:r>
            <a:endParaRPr lang="en-GB" dirty="0"/>
          </a:p>
        </p:txBody>
      </p:sp>
      <p:sp>
        <p:nvSpPr>
          <p:cNvPr id="4" name="Tekstvak 3">
            <a:extLst>
              <a:ext uri="{FF2B5EF4-FFF2-40B4-BE49-F238E27FC236}">
                <a16:creationId xmlns:a16="http://schemas.microsoft.com/office/drawing/2014/main" id="{BB1684D9-4C54-4CD6-B0E5-AF428CBA1321}"/>
              </a:ext>
            </a:extLst>
          </p:cNvPr>
          <p:cNvSpPr txBox="1"/>
          <p:nvPr/>
        </p:nvSpPr>
        <p:spPr>
          <a:xfrm>
            <a:off x="38100" y="34159"/>
            <a:ext cx="838200" cy="369332"/>
          </a:xfrm>
          <a:prstGeom prst="rect">
            <a:avLst/>
          </a:prstGeom>
          <a:noFill/>
        </p:spPr>
        <p:txBody>
          <a:bodyPr wrap="square" rtlCol="0">
            <a:spAutoFit/>
          </a:bodyPr>
          <a:lstStyle/>
          <a:p>
            <a:r>
              <a:rPr lang="nl-CH" dirty="0"/>
              <a:t>5</a:t>
            </a:r>
          </a:p>
        </p:txBody>
      </p:sp>
    </p:spTree>
    <p:extLst>
      <p:ext uri="{BB962C8B-B14F-4D97-AF65-F5344CB8AC3E}">
        <p14:creationId xmlns:p14="http://schemas.microsoft.com/office/powerpoint/2010/main" val="4004185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0AEE3A-AC7B-A134-3AC5-D29B52831C2A}"/>
              </a:ext>
            </a:extLst>
          </p:cNvPr>
          <p:cNvSpPr>
            <a:spLocks noGrp="1"/>
          </p:cNvSpPr>
          <p:nvPr>
            <p:ph type="title"/>
          </p:nvPr>
        </p:nvSpPr>
        <p:spPr/>
        <p:txBody>
          <a:bodyPr/>
          <a:lstStyle/>
          <a:p>
            <a:endParaRPr lang="nl-CH"/>
          </a:p>
        </p:txBody>
      </p:sp>
      <p:sp>
        <p:nvSpPr>
          <p:cNvPr id="3" name="Tijdelijke aanduiding voor inhoud 2">
            <a:extLst>
              <a:ext uri="{FF2B5EF4-FFF2-40B4-BE49-F238E27FC236}">
                <a16:creationId xmlns:a16="http://schemas.microsoft.com/office/drawing/2014/main" id="{3BF651E2-886D-B2BD-693F-B679FA6A6DD5}"/>
              </a:ext>
            </a:extLst>
          </p:cNvPr>
          <p:cNvSpPr>
            <a:spLocks noGrp="1"/>
          </p:cNvSpPr>
          <p:nvPr>
            <p:ph idx="1"/>
          </p:nvPr>
        </p:nvSpPr>
        <p:spPr/>
        <p:txBody>
          <a:bodyPr/>
          <a:lstStyle/>
          <a:p>
            <a:endParaRPr lang="nl-CH"/>
          </a:p>
        </p:txBody>
      </p:sp>
    </p:spTree>
    <p:extLst>
      <p:ext uri="{BB962C8B-B14F-4D97-AF65-F5344CB8AC3E}">
        <p14:creationId xmlns:p14="http://schemas.microsoft.com/office/powerpoint/2010/main" val="675195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Correct answers:</a:t>
            </a:r>
          </a:p>
        </p:txBody>
      </p:sp>
      <p:sp>
        <p:nvSpPr>
          <p:cNvPr id="5" name="Content Placeholder 4"/>
          <p:cNvSpPr>
            <a:spLocks noGrp="1"/>
          </p:cNvSpPr>
          <p:nvPr>
            <p:ph sz="half" idx="1"/>
          </p:nvPr>
        </p:nvSpPr>
        <p:spPr>
          <a:xfrm>
            <a:off x="1447800" y="1600200"/>
            <a:ext cx="1676400" cy="4572000"/>
          </a:xfrm>
        </p:spPr>
        <p:txBody>
          <a:bodyPr>
            <a:normAutofit/>
          </a:bodyPr>
          <a:lstStyle/>
          <a:p>
            <a:r>
              <a:rPr lang="en-GB" dirty="0"/>
              <a:t>1d</a:t>
            </a:r>
          </a:p>
          <a:p>
            <a:r>
              <a:rPr lang="en-GB" dirty="0"/>
              <a:t>2d</a:t>
            </a:r>
          </a:p>
          <a:p>
            <a:r>
              <a:rPr lang="en-GB" dirty="0"/>
              <a:t>3c</a:t>
            </a:r>
          </a:p>
          <a:p>
            <a:r>
              <a:rPr lang="en-GB" dirty="0"/>
              <a:t>4a</a:t>
            </a:r>
          </a:p>
          <a:p>
            <a:r>
              <a:rPr lang="en-GB" dirty="0"/>
              <a:t>5d</a:t>
            </a:r>
          </a:p>
          <a:p>
            <a:endParaRPr lang="en-GB" dirty="0"/>
          </a:p>
        </p:txBody>
      </p:sp>
    </p:spTree>
    <p:extLst>
      <p:ext uri="{BB962C8B-B14F-4D97-AF65-F5344CB8AC3E}">
        <p14:creationId xmlns:p14="http://schemas.microsoft.com/office/powerpoint/2010/main" val="1548746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27449</TotalTime>
  <Words>410</Words>
  <Application>Microsoft Macintosh PowerPoint</Application>
  <PresentationFormat>Diavoorstelling (4:3)</PresentationFormat>
  <Paragraphs>38</Paragraphs>
  <Slides>8</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Calibri</vt:lpstr>
      <vt:lpstr>Office Theme</vt:lpstr>
      <vt:lpstr>ECVO exam MCQ sample questions</vt:lpstr>
      <vt:lpstr>According to Gelatt´s Veterinary Ophthalmology 6th ed., which one of the following bones contribute to the orbit in the horse but not in cattle? </vt:lpstr>
      <vt:lpstr>Reference: Kubai et al. (AJVR 2008) ‘Refractive states of eyes and association between ametropia and breed in dogs’  According to the above article, what, if any, overall association between myopia and age was observed in dogs? The degree of myopia </vt:lpstr>
      <vt:lpstr>Reference: May et al. (Exp Eye Res, 2008) ‘Choroidal microcirculation in Abyssinian cats with hereditary rod-cone degeneration’  According to the above article, what potential role might the tapetum have in cats with hereditary retinal degeneration? The tapetum lucidum might</vt:lpstr>
      <vt:lpstr>Streak retinoscopy (skiascopy) is performed in a dog at a working distance of 66 cm. Neutralization is seen in the horizontal meridian at +2 Diopters and in the vertical meridian at +0.5 Diopters.   This eye should be classified as:</vt:lpstr>
      <vt:lpstr>You examine a dog with anisocoria. The left pupil is normal but the right pupil is moderately dilated in ambient light. Light into either eye constricts the left but not the right pupil. In darkness the left pupil becomes maximally dilated and the right pupil remains moderately dilated.   According to Gelatt´s Veterinary Ophthalmology 6th ed., the most likely location for the lesion is the: </vt:lpstr>
      <vt:lpstr>PowerPoint-presentatie</vt:lpstr>
      <vt:lpstr>Correct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ECVO exam MCQ sample questions</dc:title>
  <dc:creator>David Gould</dc:creator>
  <cp:lastModifiedBy>Microsoft Office User2</cp:lastModifiedBy>
  <cp:revision>24</cp:revision>
  <dcterms:created xsi:type="dcterms:W3CDTF">2006-08-16T00:00:00Z</dcterms:created>
  <dcterms:modified xsi:type="dcterms:W3CDTF">2025-01-08T09:22:15Z</dcterms:modified>
</cp:coreProperties>
</file>